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9" r:id="rId6"/>
    <p:sldId id="285" r:id="rId7"/>
    <p:sldId id="261" r:id="rId8"/>
    <p:sldId id="262" r:id="rId9"/>
    <p:sldId id="274" r:id="rId10"/>
    <p:sldId id="286" r:id="rId11"/>
    <p:sldId id="263" r:id="rId12"/>
    <p:sldId id="267" r:id="rId13"/>
    <p:sldId id="283" r:id="rId14"/>
    <p:sldId id="277" r:id="rId15"/>
    <p:sldId id="264" r:id="rId16"/>
    <p:sldId id="275" r:id="rId17"/>
    <p:sldId id="280" r:id="rId18"/>
    <p:sldId id="278" r:id="rId19"/>
    <p:sldId id="268" r:id="rId20"/>
    <p:sldId id="279" r:id="rId21"/>
    <p:sldId id="284" r:id="rId22"/>
    <p:sldId id="281" r:id="rId23"/>
    <p:sldId id="282" r:id="rId24"/>
    <p:sldId id="258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14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0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Profi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band - bro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9144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band - narr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52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0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P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1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P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1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Profi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4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 Profi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4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7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3" r:id="rId4"/>
    <p:sldLayoutId id="2147483659" r:id="rId5"/>
    <p:sldLayoutId id="2147483660" r:id="rId6"/>
    <p:sldLayoutId id="2147483662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Work Sans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basso barrier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2019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524000"/>
            <a:ext cx="8229600" cy="3886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Integrate communications and education efforts into priority topics and projects.</a:t>
            </a:r>
          </a:p>
          <a:p>
            <a:r>
              <a:rPr lang="en-US" sz="2400" dirty="0" smtClean="0"/>
              <a:t>Partner with key stakeholders to educate public:</a:t>
            </a:r>
          </a:p>
          <a:p>
            <a:pPr lvl="1"/>
            <a:r>
              <a:rPr lang="en-US" sz="2000" dirty="0" smtClean="0"/>
              <a:t>City and county staff</a:t>
            </a:r>
          </a:p>
          <a:p>
            <a:pPr lvl="1"/>
            <a:r>
              <a:rPr lang="en-US" sz="2000" dirty="0" smtClean="0"/>
              <a:t>Elected officials and district councils</a:t>
            </a:r>
          </a:p>
          <a:p>
            <a:pPr lvl="1"/>
            <a:r>
              <a:rPr lang="en-US" sz="2000" dirty="0" smtClean="0"/>
              <a:t>Schools</a:t>
            </a:r>
          </a:p>
          <a:p>
            <a:pPr lvl="1"/>
            <a:r>
              <a:rPr lang="en-US" sz="2000" dirty="0" smtClean="0"/>
              <a:t>Churches</a:t>
            </a:r>
          </a:p>
          <a:p>
            <a:r>
              <a:rPr lang="en-US" sz="2400" dirty="0" smtClean="0"/>
              <a:t>Work with community leaders and organizational partners to reach new audiences.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5678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417638"/>
            <a:ext cx="77724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projects and programs</a:t>
            </a:r>
          </a:p>
          <a:p>
            <a:r>
              <a:rPr lang="en-US" sz="2400" dirty="0" smtClean="0"/>
              <a:t>Wakefield Park renovation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Strategy:</a:t>
            </a:r>
            <a:r>
              <a:rPr lang="en-US" sz="2000" dirty="0" smtClean="0">
                <a:latin typeface="Work Sans" panose="00000500000000000000" pitchFamily="50" charset="0"/>
              </a:rPr>
              <a:t> Partner with City of Maplewood on future celebration events and video coverage.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158" y="3124200"/>
            <a:ext cx="541088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4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417638"/>
            <a:ext cx="7924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projects and programs</a:t>
            </a:r>
          </a:p>
          <a:p>
            <a:r>
              <a:rPr lang="en-US" sz="2400" dirty="0" smtClean="0"/>
              <a:t>Bennett Lake improvements (Willow Pond and Roseville High)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Strategy: </a:t>
            </a:r>
            <a:r>
              <a:rPr lang="en-US" sz="2000" dirty="0" smtClean="0">
                <a:latin typeface="Work Sans" panose="00000500000000000000" pitchFamily="50" charset="0"/>
              </a:rPr>
              <a:t>Empower neighborhood leaders to educate community about water quality challenges and potential for improvement.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0"/>
            <a:ext cx="4114800" cy="273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5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295400"/>
            <a:ext cx="8305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projects and programs</a:t>
            </a:r>
          </a:p>
          <a:p>
            <a:r>
              <a:rPr lang="en-US" sz="2400" dirty="0" smtClean="0"/>
              <a:t>Grass Lake and Snail Lake drainage optimization</a:t>
            </a:r>
          </a:p>
          <a:p>
            <a:pPr marL="457200" lvl="1" indent="0">
              <a:buNone/>
            </a:pPr>
            <a:r>
              <a:rPr lang="en-US" sz="2000" b="1" dirty="0" smtClean="0"/>
              <a:t>Strategies:</a:t>
            </a:r>
          </a:p>
          <a:p>
            <a:pPr lvl="1"/>
            <a:r>
              <a:rPr lang="en-US" sz="2000" dirty="0" smtClean="0"/>
              <a:t>Provide periodic updates to local press and email list.</a:t>
            </a:r>
          </a:p>
          <a:p>
            <a:pPr lvl="1"/>
            <a:r>
              <a:rPr lang="en-US" sz="2000" dirty="0" smtClean="0"/>
              <a:t>Coordinate with cities and Ramsey County to share progress.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/>
          <a:stretch/>
        </p:blipFill>
        <p:spPr>
          <a:xfrm>
            <a:off x="4648200" y="3719418"/>
            <a:ext cx="4088192" cy="206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1371" y="3505200"/>
            <a:ext cx="4367237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Vadnais-Snail Lake Park habitat restoration</a:t>
            </a:r>
          </a:p>
          <a:p>
            <a:pPr marL="457200" lvl="1" indent="0">
              <a:buNone/>
            </a:pPr>
            <a:r>
              <a:rPr lang="en-US" sz="2000" b="1" dirty="0" smtClean="0"/>
              <a:t>Strategies:</a:t>
            </a:r>
          </a:p>
          <a:p>
            <a:pPr lvl="1"/>
            <a:r>
              <a:rPr lang="en-US" sz="2000" dirty="0" smtClean="0"/>
              <a:t>Provide on-site signage and web page during restoration.</a:t>
            </a:r>
          </a:p>
          <a:p>
            <a:pPr lvl="1"/>
            <a:r>
              <a:rPr lang="en-US" sz="2000" dirty="0" smtClean="0"/>
              <a:t>Involve 12-15  classes, park users and local Wild Ones chapter in restoration/planting.</a:t>
            </a:r>
          </a:p>
        </p:txBody>
      </p:sp>
    </p:spTree>
    <p:extLst>
      <p:ext uri="{BB962C8B-B14F-4D97-AF65-F5344CB8AC3E}">
        <p14:creationId xmlns:p14="http://schemas.microsoft.com/office/powerpoint/2010/main" val="127787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7724" y="1143000"/>
            <a:ext cx="530859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Work Sans" panose="00000500000000000000" pitchFamily="50" charset="0"/>
              </a:rPr>
              <a:t>District project and programs</a:t>
            </a:r>
          </a:p>
          <a:p>
            <a:r>
              <a:rPr lang="en-US" sz="2400" dirty="0" smtClean="0">
                <a:latin typeface="Work Sans" panose="00000500000000000000" pitchFamily="50" charset="0"/>
              </a:rPr>
              <a:t>Signage needs (create or update)</a:t>
            </a:r>
            <a:br>
              <a:rPr lang="en-US" sz="2400" dirty="0" smtClean="0">
                <a:latin typeface="Work Sans" panose="00000500000000000000" pitchFamily="50" charset="0"/>
              </a:rPr>
            </a:br>
            <a:endParaRPr lang="en-US" sz="2400" dirty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 panose="00000500000000000000" pitchFamily="50" charset="0"/>
              </a:rPr>
              <a:t>District table-top </a:t>
            </a:r>
            <a:r>
              <a:rPr lang="en-US" sz="2000" dirty="0" smtClean="0">
                <a:latin typeface="Work Sans" panose="00000500000000000000" pitchFamily="50" charset="0"/>
              </a:rPr>
              <a:t>display (update)</a:t>
            </a:r>
            <a:br>
              <a:rPr lang="en-US" sz="2000" dirty="0" smtClean="0">
                <a:latin typeface="Work Sans" panose="00000500000000000000" pitchFamily="50" charset="0"/>
              </a:rPr>
            </a:br>
            <a:endParaRPr lang="en-US" sz="2000" dirty="0" smtClean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Work Sans" panose="00000500000000000000" pitchFamily="50" charset="0"/>
              </a:rPr>
              <a:t>Stand-up banner (create)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Work Sans" panose="00000500000000000000" pitchFamily="50" charset="0"/>
              </a:rPr>
              <a:t>Willow </a:t>
            </a:r>
            <a:r>
              <a:rPr lang="en-US" sz="2000" dirty="0">
                <a:latin typeface="Work Sans" panose="00000500000000000000" pitchFamily="50" charset="0"/>
              </a:rPr>
              <a:t>Pond spent lime filter </a:t>
            </a:r>
            <a:r>
              <a:rPr lang="en-US" sz="2000" dirty="0" smtClean="0">
                <a:latin typeface="Work Sans" panose="00000500000000000000" pitchFamily="50" charset="0"/>
              </a:rPr>
              <a:t>sign (create)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Work Sans" panose="00000500000000000000" pitchFamily="50" charset="0"/>
              </a:rPr>
              <a:t>Gervais </a:t>
            </a:r>
            <a:r>
              <a:rPr lang="en-US" sz="2000" dirty="0">
                <a:latin typeface="Work Sans" panose="00000500000000000000" pitchFamily="50" charset="0"/>
              </a:rPr>
              <a:t>Mill Pond interpretive </a:t>
            </a:r>
            <a:r>
              <a:rPr lang="en-US" sz="2000" dirty="0" smtClean="0">
                <a:latin typeface="Work Sans" panose="00000500000000000000" pitchFamily="50" charset="0"/>
              </a:rPr>
              <a:t>signs (update)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Work Sans" panose="00000500000000000000" pitchFamily="50" charset="0"/>
              </a:rPr>
              <a:t>District office (update main building sign and interpretive signage)</a:t>
            </a:r>
            <a:br>
              <a:rPr lang="en-US" sz="2000" dirty="0" smtClean="0">
                <a:latin typeface="Work Sans" panose="00000500000000000000" pitchFamily="50" charset="0"/>
              </a:rPr>
            </a:br>
            <a:endParaRPr lang="en-US" sz="2000" dirty="0" smtClean="0">
              <a:latin typeface="Work Sans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Work Sans" panose="00000500000000000000" pitchFamily="50" charset="0"/>
              </a:rPr>
              <a:t>Keller Creek portage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3551" y="3352800"/>
            <a:ext cx="2749296" cy="206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222" r="21111" b="6666"/>
          <a:stretch/>
        </p:blipFill>
        <p:spPr>
          <a:xfrm rot="5400000">
            <a:off x="6349999" y="876836"/>
            <a:ext cx="1676400" cy="27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1219200"/>
            <a:ext cx="498783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projects and programs</a:t>
            </a:r>
          </a:p>
          <a:p>
            <a:r>
              <a:rPr lang="en-US" sz="2400" dirty="0" err="1" smtClean="0"/>
              <a:t>WaterFest</a:t>
            </a:r>
            <a:r>
              <a:rPr lang="en-US" sz="2400" dirty="0" smtClean="0"/>
              <a:t> –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Anniversary</a:t>
            </a:r>
          </a:p>
          <a:p>
            <a:pPr marL="457200" lvl="1" indent="0">
              <a:buNone/>
            </a:pPr>
            <a:r>
              <a:rPr lang="en-US" sz="1800" b="1" dirty="0" smtClean="0">
                <a:latin typeface="Work Sans" panose="00000500000000000000" pitchFamily="50" charset="0"/>
              </a:rPr>
              <a:t>Strategies</a:t>
            </a:r>
          </a:p>
          <a:p>
            <a:pPr lvl="1"/>
            <a:r>
              <a:rPr lang="en-US" sz="1800" dirty="0">
                <a:latin typeface="Work Sans" panose="00000500000000000000" pitchFamily="50" charset="0"/>
              </a:rPr>
              <a:t>Create updated logo, retrospective video with past photos, and organize special </a:t>
            </a:r>
            <a:r>
              <a:rPr lang="en-US" sz="1800" dirty="0" smtClean="0">
                <a:latin typeface="Work Sans" panose="00000500000000000000" pitchFamily="50" charset="0"/>
              </a:rPr>
              <a:t>performance or program.</a:t>
            </a:r>
          </a:p>
          <a:p>
            <a:pPr lvl="1"/>
            <a:r>
              <a:rPr lang="en-US" sz="1800" dirty="0" smtClean="0">
                <a:latin typeface="Work Sans" panose="00000500000000000000" pitchFamily="50" charset="0"/>
              </a:rPr>
              <a:t>Partner </a:t>
            </a:r>
            <a:r>
              <a:rPr lang="en-US" sz="1800" dirty="0">
                <a:latin typeface="Work Sans" panose="00000500000000000000" pitchFamily="50" charset="0"/>
              </a:rPr>
              <a:t>with </a:t>
            </a:r>
            <a:r>
              <a:rPr lang="en-US" sz="1800" dirty="0" smtClean="0">
                <a:latin typeface="Work Sans" panose="00000500000000000000" pitchFamily="50" charset="0"/>
              </a:rPr>
              <a:t>Friends of the Mississippi River </a:t>
            </a:r>
            <a:r>
              <a:rPr lang="en-US" sz="1800" dirty="0">
                <a:latin typeface="Work Sans" panose="00000500000000000000" pitchFamily="50" charset="0"/>
              </a:rPr>
              <a:t>and the </a:t>
            </a:r>
            <a:r>
              <a:rPr lang="en-US" sz="1800" dirty="0" smtClean="0">
                <a:latin typeface="Work Sans" panose="00000500000000000000" pitchFamily="50" charset="0"/>
              </a:rPr>
              <a:t>City </a:t>
            </a:r>
            <a:r>
              <a:rPr lang="en-US" sz="1800" dirty="0">
                <a:latin typeface="Work Sans" panose="00000500000000000000" pitchFamily="50" charset="0"/>
              </a:rPr>
              <a:t>of St. Paul in storm drain mural </a:t>
            </a:r>
            <a:r>
              <a:rPr lang="en-US" sz="1800" dirty="0" smtClean="0">
                <a:latin typeface="Work Sans" panose="00000500000000000000" pitchFamily="50" charset="0"/>
              </a:rPr>
              <a:t>project at </a:t>
            </a:r>
            <a:r>
              <a:rPr lang="en-US" sz="1800" dirty="0" err="1" smtClean="0">
                <a:latin typeface="Work Sans" panose="00000500000000000000" pitchFamily="50" charset="0"/>
              </a:rPr>
              <a:t>Phalen</a:t>
            </a:r>
            <a:r>
              <a:rPr lang="en-US" sz="1800" dirty="0" smtClean="0">
                <a:latin typeface="Work Sans" panose="00000500000000000000" pitchFamily="50" charset="0"/>
              </a:rPr>
              <a:t> Park.</a:t>
            </a:r>
            <a:br>
              <a:rPr lang="en-US" sz="1800" dirty="0" smtClean="0">
                <a:latin typeface="Work Sans" panose="00000500000000000000" pitchFamily="50" charset="0"/>
              </a:rPr>
            </a:br>
            <a:endParaRPr lang="en-US" sz="2000" dirty="0" smtClean="0">
              <a:latin typeface="Work Sans" panose="00000500000000000000" pitchFamily="50" charset="0"/>
            </a:endParaRPr>
          </a:p>
          <a:p>
            <a:r>
              <a:rPr lang="en-US" sz="2400" dirty="0" err="1" smtClean="0"/>
              <a:t>Phalen</a:t>
            </a:r>
            <a:r>
              <a:rPr lang="en-US" sz="2400" dirty="0" smtClean="0"/>
              <a:t> Chain Water Trail</a:t>
            </a:r>
            <a:br>
              <a:rPr lang="en-US" sz="2400" dirty="0" smtClean="0"/>
            </a:br>
            <a:r>
              <a:rPr lang="en-US" sz="1800" b="1" dirty="0" smtClean="0"/>
              <a:t>Strategies</a:t>
            </a:r>
          </a:p>
          <a:p>
            <a:pPr lvl="1"/>
            <a:r>
              <a:rPr lang="en-US" sz="2000" dirty="0" smtClean="0"/>
              <a:t>Produce video highlighting water trail and points of interest.</a:t>
            </a:r>
          </a:p>
          <a:p>
            <a:pPr lvl="1"/>
            <a:r>
              <a:rPr lang="en-US" sz="2000" dirty="0" smtClean="0"/>
              <a:t>Consider on-site water trail signage.</a:t>
            </a:r>
          </a:p>
          <a:p>
            <a:pPr lvl="1"/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/>
          <a:stretch/>
        </p:blipFill>
        <p:spPr>
          <a:xfrm>
            <a:off x="5943600" y="1630680"/>
            <a:ext cx="2438400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4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 and programs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752600"/>
            <a:ext cx="5334000" cy="4830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School engagement</a:t>
            </a:r>
          </a:p>
          <a:p>
            <a:r>
              <a:rPr lang="en-US" sz="2000" dirty="0" smtClean="0"/>
              <a:t>Provide hands-on watershed lessons for current 13 partner schools.</a:t>
            </a:r>
          </a:p>
          <a:p>
            <a:r>
              <a:rPr lang="en-US" sz="2000" dirty="0"/>
              <a:t>Extend outreach to these </a:t>
            </a:r>
            <a:r>
              <a:rPr lang="en-US" sz="2000" dirty="0" smtClean="0"/>
              <a:t>new schools:</a:t>
            </a:r>
          </a:p>
          <a:p>
            <a:pPr lvl="1"/>
            <a:r>
              <a:rPr lang="en-US" sz="2000" dirty="0" smtClean="0"/>
              <a:t>Highwood Hills Elementary (St. Paul)</a:t>
            </a:r>
          </a:p>
          <a:p>
            <a:pPr lvl="1"/>
            <a:r>
              <a:rPr lang="en-US" sz="2000" dirty="0" smtClean="0"/>
              <a:t>Island </a:t>
            </a:r>
            <a:r>
              <a:rPr lang="en-US" sz="2000" dirty="0"/>
              <a:t>Lake </a:t>
            </a:r>
            <a:r>
              <a:rPr lang="en-US" sz="2000" dirty="0" smtClean="0"/>
              <a:t>Elementary (Shoreview)</a:t>
            </a:r>
          </a:p>
          <a:p>
            <a:pPr lvl="1"/>
            <a:r>
              <a:rPr lang="en-US" sz="2000" dirty="0" smtClean="0"/>
              <a:t>Oak Hill Montessori (Shoreview)</a:t>
            </a:r>
            <a:endParaRPr lang="en-US" sz="2000" dirty="0"/>
          </a:p>
          <a:p>
            <a:pPr lvl="1"/>
            <a:r>
              <a:rPr lang="en-US" sz="2000" dirty="0"/>
              <a:t>North Heights Christian Academy </a:t>
            </a:r>
            <a:r>
              <a:rPr lang="en-US" sz="2000" dirty="0" smtClean="0"/>
              <a:t>(Roseville)</a:t>
            </a:r>
            <a:endParaRPr lang="en-US" sz="2000" dirty="0"/>
          </a:p>
          <a:p>
            <a:pPr lvl="1"/>
            <a:r>
              <a:rPr lang="en-US" sz="2000" dirty="0"/>
              <a:t>Heights Community School (</a:t>
            </a:r>
            <a:r>
              <a:rPr lang="en-US" sz="2000" dirty="0" smtClean="0"/>
              <a:t>St</a:t>
            </a:r>
            <a:r>
              <a:rPr lang="en-US" sz="2000" dirty="0"/>
              <a:t>. </a:t>
            </a:r>
            <a:r>
              <a:rPr lang="en-US" sz="2000" dirty="0" smtClean="0"/>
              <a:t>Paul) </a:t>
            </a:r>
            <a:endParaRPr lang="en-US" sz="2000" dirty="0"/>
          </a:p>
          <a:p>
            <a:pPr lvl="1"/>
            <a:r>
              <a:rPr lang="en-US" sz="2000" dirty="0"/>
              <a:t>St. John School (</a:t>
            </a:r>
            <a:r>
              <a:rPr lang="en-US" sz="2000" dirty="0" smtClean="0"/>
              <a:t>Little Canada)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42" y="1676400"/>
            <a:ext cx="3001263" cy="400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5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2732" y="1295400"/>
            <a:ext cx="5433646" cy="2743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District projects and programs</a:t>
            </a:r>
          </a:p>
          <a:p>
            <a:r>
              <a:rPr lang="en-US" sz="2400" dirty="0" smtClean="0"/>
              <a:t>Stewardship Grants Program</a:t>
            </a:r>
          </a:p>
          <a:p>
            <a:pPr marL="457200" lvl="1" indent="0">
              <a:buNone/>
            </a:pPr>
            <a:r>
              <a:rPr lang="en-US" sz="2000" b="1" dirty="0" smtClean="0"/>
              <a:t>Strategies:</a:t>
            </a:r>
          </a:p>
          <a:p>
            <a:pPr lvl="1"/>
            <a:r>
              <a:rPr lang="en-US" sz="2000" dirty="0" smtClean="0"/>
              <a:t>Develop relationships with community groups to reach </a:t>
            </a:r>
            <a:r>
              <a:rPr lang="en-US" sz="2000" dirty="0"/>
              <a:t>diverse communities</a:t>
            </a:r>
            <a:r>
              <a:rPr lang="en-US" sz="2000" dirty="0" smtClean="0"/>
              <a:t>.</a:t>
            </a:r>
          </a:p>
          <a:p>
            <a:pPr lvl="2"/>
            <a:r>
              <a:rPr lang="en-US" sz="1600" dirty="0" smtClean="0"/>
              <a:t>Kitty Anderson Youth Science Center</a:t>
            </a:r>
          </a:p>
          <a:p>
            <a:pPr lvl="2"/>
            <a:r>
              <a:rPr lang="en-US" sz="1600" dirty="0" smtClean="0"/>
              <a:t>East Side Area Business Association</a:t>
            </a:r>
          </a:p>
          <a:p>
            <a:pPr lvl="2"/>
            <a:r>
              <a:rPr lang="en-US" sz="1600" dirty="0" smtClean="0"/>
              <a:t>Community Stabilization Project</a:t>
            </a:r>
          </a:p>
          <a:p>
            <a:pPr lvl="1"/>
            <a:r>
              <a:rPr lang="en-US" sz="2000" dirty="0" smtClean="0"/>
              <a:t>Create new printed piece with </a:t>
            </a:r>
            <a:r>
              <a:rPr lang="en-US" sz="2000" dirty="0"/>
              <a:t>photo examples </a:t>
            </a:r>
            <a:r>
              <a:rPr lang="en-US" sz="2000" dirty="0" smtClean="0"/>
              <a:t>and </a:t>
            </a:r>
            <a:r>
              <a:rPr lang="en-US" sz="2000" dirty="0"/>
              <a:t>how to apply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Highlight targeted shoreline project with Snail Lake residents.</a:t>
            </a:r>
          </a:p>
          <a:p>
            <a:pPr lvl="1"/>
            <a:r>
              <a:rPr lang="en-US" sz="2000" dirty="0" smtClean="0"/>
              <a:t>Collaborate with Boys and Girls Club on outreach during parking lot project.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2778"/>
          <a:stretch/>
        </p:blipFill>
        <p:spPr>
          <a:xfrm>
            <a:off x="5758194" y="1600200"/>
            <a:ext cx="3113313" cy="281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2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57042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Watershed issues</a:t>
            </a:r>
          </a:p>
          <a:p>
            <a:r>
              <a:rPr lang="en-US" sz="2400" dirty="0"/>
              <a:t>Climate change and resiliency </a:t>
            </a:r>
            <a:r>
              <a:rPr lang="en-US" sz="2400" dirty="0" smtClean="0"/>
              <a:t>planning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  <a:cs typeface="Arial" panose="020B0604020202020204" pitchFamily="34" charset="0"/>
              </a:rPr>
              <a:t>Strategy:</a:t>
            </a:r>
            <a:r>
              <a:rPr lang="en-US" sz="2000" dirty="0" smtClean="0">
                <a:latin typeface="Work Sans" panose="00000500000000000000" pitchFamily="50" charset="0"/>
                <a:cs typeface="Arial" panose="020B0604020202020204" pitchFamily="34" charset="0"/>
              </a:rPr>
              <a:t> Engage city staff in local planning workshops.</a:t>
            </a:r>
          </a:p>
          <a:p>
            <a:pPr marL="457200" lvl="1" indent="0">
              <a:buNone/>
            </a:pPr>
            <a:endParaRPr lang="en-US" sz="2000" dirty="0" smtClean="0">
              <a:latin typeface="Work Sans" panose="00000500000000000000" pitchFamily="50" charset="0"/>
              <a:cs typeface="Arial" panose="020B0604020202020204" pitchFamily="34" charset="0"/>
            </a:endParaRPr>
          </a:p>
          <a:p>
            <a:r>
              <a:rPr lang="en-US" sz="2400" dirty="0" smtClean="0"/>
              <a:t>Chloride awareness and training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Strategies: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Organize Smart Salting workshops; recruit public and private participants.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Track legislative efforts; work with MAWD, Freshwater and other partners.</a:t>
            </a:r>
            <a:endParaRPr lang="en-US" sz="2000" dirty="0">
              <a:latin typeface="Work Sans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b="8144"/>
          <a:stretch/>
        </p:blipFill>
        <p:spPr>
          <a:xfrm>
            <a:off x="1008611" y="5029200"/>
            <a:ext cx="3733800" cy="158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3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Communications and Education Planning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Highlights of past year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Goals for 2019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Priority topics</a:t>
            </a: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District projects and programs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Watershed issues</a:t>
            </a:r>
          </a:p>
        </p:txBody>
      </p:sp>
    </p:spTree>
    <p:extLst>
      <p:ext uri="{BB962C8B-B14F-4D97-AF65-F5344CB8AC3E}">
        <p14:creationId xmlns:p14="http://schemas.microsoft.com/office/powerpoint/2010/main" val="23115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36836" y="1066800"/>
            <a:ext cx="8670328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Watershed issues</a:t>
            </a:r>
            <a:endParaRPr lang="en-US" sz="2400" dirty="0" smtClean="0"/>
          </a:p>
          <a:p>
            <a:r>
              <a:rPr lang="en-US" sz="2400" dirty="0" smtClean="0"/>
              <a:t>Shallow </a:t>
            </a:r>
            <a:r>
              <a:rPr lang="en-US" sz="2400" dirty="0"/>
              <a:t>lakes </a:t>
            </a:r>
            <a:r>
              <a:rPr lang="en-US" sz="2400" dirty="0" smtClean="0"/>
              <a:t>management</a:t>
            </a:r>
          </a:p>
          <a:p>
            <a:pPr marL="457200" lvl="1" indent="0">
              <a:buNone/>
            </a:pPr>
            <a:endParaRPr lang="en-US" sz="2000" b="1" dirty="0" smtClean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 smtClean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 smtClean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endParaRPr lang="en-US" sz="2000" b="1" dirty="0" smtClean="0">
              <a:latin typeface="Work Sans" panose="00000500000000000000" pitchFamily="50" charset="0"/>
            </a:endParaRP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Strategies: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Promote “Getting to Know Shallow Lakes” video using input from Citizen Advisory Committee.</a:t>
            </a:r>
            <a:endParaRPr lang="en-US" sz="1600" dirty="0" smtClean="0">
              <a:latin typeface="Work Sans" panose="00000500000000000000" pitchFamily="50" charset="0"/>
            </a:endParaRPr>
          </a:p>
          <a:p>
            <a:pPr lvl="2"/>
            <a:r>
              <a:rPr lang="en-US" sz="1600" dirty="0" smtClean="0">
                <a:latin typeface="Work Sans" panose="00000500000000000000" pitchFamily="50" charset="0"/>
              </a:rPr>
              <a:t>Share with nature centers, state agencies, </a:t>
            </a:r>
            <a:r>
              <a:rPr lang="en-US" sz="1600" dirty="0">
                <a:latin typeface="Work Sans" panose="00000500000000000000" pitchFamily="50" charset="0"/>
              </a:rPr>
              <a:t>District councils and local officials</a:t>
            </a:r>
            <a:r>
              <a:rPr lang="en-US" sz="1600" dirty="0" smtClean="0">
                <a:latin typeface="Work Sans" panose="00000500000000000000" pitchFamily="50" charset="0"/>
              </a:rPr>
              <a:t>.</a:t>
            </a:r>
          </a:p>
          <a:p>
            <a:pPr lvl="2"/>
            <a:r>
              <a:rPr lang="en-US" sz="1600" dirty="0">
                <a:latin typeface="Work Sans" panose="00000500000000000000" pitchFamily="50" charset="0"/>
              </a:rPr>
              <a:t>S</a:t>
            </a:r>
            <a:r>
              <a:rPr lang="en-US" sz="1600" dirty="0" smtClean="0">
                <a:latin typeface="Work Sans" panose="00000500000000000000" pitchFamily="50" charset="0"/>
              </a:rPr>
              <a:t>how video at MAWD conference.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433823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44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200" y="1219200"/>
            <a:ext cx="8535314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Watershed issues</a:t>
            </a:r>
            <a:endParaRPr lang="en-US" sz="2000" dirty="0"/>
          </a:p>
          <a:p>
            <a:r>
              <a:rPr lang="en-US" sz="2400" dirty="0" smtClean="0"/>
              <a:t>Native planting, rain gardens </a:t>
            </a:r>
            <a:r>
              <a:rPr lang="en-US" sz="2400" dirty="0"/>
              <a:t>and turf </a:t>
            </a:r>
            <a:r>
              <a:rPr lang="en-US" sz="2400" dirty="0" smtClean="0"/>
              <a:t>alternatives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Strategies: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Partner </a:t>
            </a:r>
            <a:r>
              <a:rPr lang="en-US" sz="2000" dirty="0">
                <a:latin typeface="Work Sans" panose="00000500000000000000" pitchFamily="50" charset="0"/>
              </a:rPr>
              <a:t>with Blue Thumb on workshops </a:t>
            </a:r>
            <a:r>
              <a:rPr lang="en-US" sz="2000" dirty="0" smtClean="0">
                <a:latin typeface="Work Sans" panose="00000500000000000000" pitchFamily="50" charset="0"/>
              </a:rPr>
              <a:t>for </a:t>
            </a:r>
            <a:r>
              <a:rPr lang="en-US" sz="2000" dirty="0">
                <a:latin typeface="Work Sans" panose="00000500000000000000" pitchFamily="50" charset="0"/>
              </a:rPr>
              <a:t>alternative turf and bee </a:t>
            </a:r>
            <a:r>
              <a:rPr lang="en-US" sz="2000" dirty="0" smtClean="0">
                <a:latin typeface="Work Sans" panose="00000500000000000000" pitchFamily="50" charset="0"/>
              </a:rPr>
              <a:t>lawns.</a:t>
            </a:r>
          </a:p>
          <a:p>
            <a:pPr lvl="1"/>
            <a:r>
              <a:rPr lang="en-US" sz="2000" dirty="0">
                <a:latin typeface="Work Sans" panose="00000500000000000000" pitchFamily="50" charset="0"/>
              </a:rPr>
              <a:t>Engage Lions Gate School (Shoreview) in their new rain garden and alternative turf project.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Work with Master Water Stewards and Master Gardeners to support projects and outreach in their communities.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b="12400"/>
          <a:stretch/>
        </p:blipFill>
        <p:spPr>
          <a:xfrm>
            <a:off x="1143000" y="4601556"/>
            <a:ext cx="4107873" cy="208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0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topics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95400"/>
            <a:ext cx="7924800" cy="380999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Watershed issues</a:t>
            </a:r>
            <a:endParaRPr lang="en-US" sz="2000" dirty="0"/>
          </a:p>
          <a:p>
            <a:r>
              <a:rPr lang="en-US" sz="2400" dirty="0" err="1" smtClean="0"/>
              <a:t>Stormwater</a:t>
            </a:r>
            <a:r>
              <a:rPr lang="en-US" sz="2400" dirty="0" smtClean="0"/>
              <a:t> pollution</a:t>
            </a:r>
          </a:p>
          <a:p>
            <a:pPr marL="457200" lvl="1" indent="0">
              <a:buNone/>
            </a:pPr>
            <a:r>
              <a:rPr lang="en-US" sz="2000" b="1" dirty="0" smtClean="0">
                <a:latin typeface="Work Sans" panose="00000500000000000000" pitchFamily="50" charset="0"/>
              </a:rPr>
              <a:t>Strategies: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Engage </a:t>
            </a:r>
            <a:r>
              <a:rPr lang="en-US" sz="2000" dirty="0">
                <a:latin typeface="Work Sans" panose="00000500000000000000" pitchFamily="50" charset="0"/>
              </a:rPr>
              <a:t>churches in adopting storm drains adjacent to their property</a:t>
            </a:r>
            <a:r>
              <a:rPr lang="en-US" sz="2000" dirty="0" smtClean="0">
                <a:latin typeface="Work Sans" panose="00000500000000000000" pitchFamily="50" charset="0"/>
              </a:rPr>
              <a:t>.</a:t>
            </a:r>
          </a:p>
          <a:p>
            <a:pPr lvl="1"/>
            <a:r>
              <a:rPr lang="en-US" sz="2000" dirty="0" smtClean="0">
                <a:latin typeface="Work Sans" panose="00000500000000000000" pitchFamily="50" charset="0"/>
              </a:rPr>
              <a:t>Evaluate whether to add a new </a:t>
            </a:r>
            <a:r>
              <a:rPr lang="en-US" sz="2000" dirty="0">
                <a:latin typeface="Work Sans" panose="00000500000000000000" pitchFamily="50" charset="0"/>
              </a:rPr>
              <a:t>neighborhood </a:t>
            </a:r>
            <a:r>
              <a:rPr lang="en-US" sz="2000" dirty="0" smtClean="0">
                <a:latin typeface="Work Sans" panose="00000500000000000000" pitchFamily="50" charset="0"/>
              </a:rPr>
              <a:t>for</a:t>
            </a:r>
            <a:br>
              <a:rPr lang="en-US" sz="2000" dirty="0" smtClean="0">
                <a:latin typeface="Work Sans" panose="00000500000000000000" pitchFamily="50" charset="0"/>
              </a:rPr>
            </a:br>
            <a:r>
              <a:rPr lang="en-US" sz="2000" dirty="0" smtClean="0">
                <a:latin typeface="Work Sans" panose="00000500000000000000" pitchFamily="50" charset="0"/>
              </a:rPr>
              <a:t>Adopt-a-Drain </a:t>
            </a:r>
            <a:r>
              <a:rPr lang="en-US" sz="2000" dirty="0">
                <a:latin typeface="Work Sans" panose="00000500000000000000" pitchFamily="50" charset="0"/>
              </a:rPr>
              <a:t>program in 2019.</a:t>
            </a:r>
          </a:p>
          <a:p>
            <a:pPr lvl="1"/>
            <a:r>
              <a:rPr lang="en-US" sz="2000" dirty="0">
                <a:latin typeface="Work Sans" panose="00000500000000000000" pitchFamily="50" charset="0"/>
              </a:rPr>
              <a:t>Organize and support </a:t>
            </a:r>
            <a:r>
              <a:rPr lang="en-US" sz="2000" dirty="0" smtClean="0">
                <a:latin typeface="Work Sans" panose="00000500000000000000" pitchFamily="50" charset="0"/>
              </a:rPr>
              <a:t>Adopt-a-Drain </a:t>
            </a:r>
            <a:r>
              <a:rPr lang="en-US" sz="2000" dirty="0">
                <a:latin typeface="Work Sans" panose="00000500000000000000" pitchFamily="50" charset="0"/>
              </a:rPr>
              <a:t>neighborhood clean-ups with </a:t>
            </a:r>
            <a:r>
              <a:rPr lang="en-US" sz="2000" dirty="0" err="1">
                <a:latin typeface="Work Sans" panose="00000500000000000000" pitchFamily="50" charset="0"/>
              </a:rPr>
              <a:t>L’Etoile</a:t>
            </a:r>
            <a:r>
              <a:rPr lang="en-US" sz="2000" dirty="0">
                <a:latin typeface="Work Sans" panose="00000500000000000000" pitchFamily="50" charset="0"/>
              </a:rPr>
              <a:t> du Nord, Farnsworth, Central Park Elementary students and others</a:t>
            </a:r>
            <a:r>
              <a:rPr lang="en-US" sz="2000" dirty="0" smtClean="0">
                <a:latin typeface="Work Sans" panose="00000500000000000000" pitchFamily="50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105399"/>
            <a:ext cx="5334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ver Lake drain clean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Completed Legacy grant-funded raingardens at three schools in Woodbury and Roseville.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4876800" cy="324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667000"/>
            <a:ext cx="2903702" cy="324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3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Recruited four new Master Water Stewards in 2018. Sixteen are now certified and volunteer in our watershed district.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19400"/>
            <a:ext cx="48768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36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417638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Work Sans" panose="00000500000000000000" pitchFamily="50" charset="0"/>
              </a:rPr>
              <a:t>Launched Adopt-a-Drain program in Beaver Lake neighborhood.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Work Sans" panose="00000500000000000000" pitchFamily="50" charset="0"/>
              </a:rPr>
              <a:t>Additional outreach to increase Lake </a:t>
            </a:r>
            <a:r>
              <a:rPr lang="en-US" sz="2400" dirty="0" err="1" smtClean="0">
                <a:latin typeface="Work Sans" panose="00000500000000000000" pitchFamily="50" charset="0"/>
              </a:rPr>
              <a:t>Phalen</a:t>
            </a:r>
            <a:r>
              <a:rPr lang="en-US" sz="2400" dirty="0" smtClean="0">
                <a:latin typeface="Work Sans" panose="00000500000000000000" pitchFamily="50" charset="0"/>
              </a:rPr>
              <a:t> area storm drain adoptions.   </a:t>
            </a:r>
            <a:endParaRPr lang="en-US" sz="2400" dirty="0">
              <a:latin typeface="Work Sans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12" y="3276600"/>
            <a:ext cx="3869575" cy="257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85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41763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Work Sans" panose="00000500000000000000" pitchFamily="50" charset="0"/>
              </a:rPr>
              <a:t>Engaged 15 classrooms in planting native buffer along Keller Creek (fourth year).</a:t>
            </a:r>
            <a:endParaRPr lang="en-US" sz="2400" dirty="0">
              <a:latin typeface="Work Sans" panose="000005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8800" y="23622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295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Launched new website Feb. 2018</a:t>
            </a:r>
          </a:p>
          <a:p>
            <a:pPr lvl="1"/>
            <a:r>
              <a:rPr lang="en-US" sz="1800" dirty="0" smtClean="0">
                <a:latin typeface="Work Sans" panose="00000500000000000000" pitchFamily="50" charset="0"/>
              </a:rPr>
              <a:t>Streamlined site: 133 pages, down from approx. 220</a:t>
            </a:r>
          </a:p>
          <a:p>
            <a:pPr lvl="1"/>
            <a:r>
              <a:rPr lang="en-US" sz="1800" dirty="0" smtClean="0">
                <a:latin typeface="Work Sans" panose="00000500000000000000" pitchFamily="50" charset="0"/>
              </a:rPr>
              <a:t>16,425 new users (+7.9 percent) and 30,281 </a:t>
            </a:r>
            <a:r>
              <a:rPr lang="en-US" sz="1800" dirty="0" err="1" smtClean="0">
                <a:latin typeface="Work Sans" panose="00000500000000000000" pitchFamily="50" charset="0"/>
              </a:rPr>
              <a:t>pageviews</a:t>
            </a:r>
            <a:r>
              <a:rPr lang="en-US" sz="1800" dirty="0" smtClean="0">
                <a:latin typeface="Work Sans" panose="00000500000000000000" pitchFamily="50" charset="0"/>
              </a:rPr>
              <a:t> (+16.6 percent) as of August 27, 2018.</a:t>
            </a:r>
          </a:p>
          <a:p>
            <a:pPr lvl="1"/>
            <a:r>
              <a:rPr lang="en-US" sz="1800" dirty="0" smtClean="0">
                <a:latin typeface="Work Sans" panose="00000500000000000000" pitchFamily="50" charset="0"/>
              </a:rPr>
              <a:t>33.2 percent increase in mobile traffic vs. six months prior to launch.</a:t>
            </a:r>
          </a:p>
          <a:p>
            <a:pPr lvl="1"/>
            <a:r>
              <a:rPr lang="en-US" sz="1800" dirty="0" smtClean="0">
                <a:latin typeface="Work Sans" panose="00000500000000000000" pitchFamily="50" charset="0"/>
              </a:rPr>
              <a:t>Top pages: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Homepage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err="1" smtClean="0">
                <a:latin typeface="Work Sans" panose="00000500000000000000" pitchFamily="50" charset="0"/>
              </a:rPr>
              <a:t>WaterFest</a:t>
            </a:r>
            <a:endParaRPr lang="en-US" sz="1600" dirty="0" smtClean="0">
              <a:latin typeface="Work Sans" panose="00000500000000000000" pitchFamily="50" charset="0"/>
            </a:endParaRP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Are You in the Watershed?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Our Team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Document Library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Stewardship Grants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Explore/Project Map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Permits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Current Projects</a:t>
            </a:r>
          </a:p>
          <a:p>
            <a:pPr marL="1257300" lvl="2" indent="-342900">
              <a:buFont typeface="+mj-lt"/>
              <a:buAutoNum type="arabicParenR"/>
            </a:pPr>
            <a:r>
              <a:rPr lang="en-US" sz="1600" dirty="0" smtClean="0">
                <a:latin typeface="Work Sans" panose="00000500000000000000" pitchFamily="50" charset="0"/>
              </a:rPr>
              <a:t>Explore/All Projects</a:t>
            </a:r>
          </a:p>
          <a:p>
            <a:pPr marL="1257300" lvl="2" indent="-342900">
              <a:buFont typeface="+mj-lt"/>
              <a:buAutoNum type="arabicParenR"/>
            </a:pPr>
            <a:endParaRPr lang="en-US" sz="1600" dirty="0" smtClean="0">
              <a:latin typeface="Work Sans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5" y="3276600"/>
            <a:ext cx="4341258" cy="2388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4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5181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Helped raise awareness of chloride pollution</a:t>
            </a:r>
          </a:p>
          <a:p>
            <a:pPr lvl="1"/>
            <a:r>
              <a:rPr lang="en-US" sz="2000" dirty="0" smtClean="0"/>
              <a:t>Joined </a:t>
            </a:r>
            <a:r>
              <a:rPr lang="en-US" sz="2000" dirty="0" err="1" smtClean="0"/>
              <a:t>StopOverSalting</a:t>
            </a:r>
            <a:r>
              <a:rPr lang="en-US" sz="2000" dirty="0" smtClean="0"/>
              <a:t> coalition.</a:t>
            </a:r>
          </a:p>
          <a:p>
            <a:pPr lvl="1"/>
            <a:r>
              <a:rPr lang="en-US" sz="2000" dirty="0" smtClean="0"/>
              <a:t>Worked with City of Saint Paul to pass resolution supporting salt application legislation.</a:t>
            </a:r>
          </a:p>
          <a:p>
            <a:pPr lvl="1"/>
            <a:r>
              <a:rPr lang="en-US" sz="2000" dirty="0" smtClean="0"/>
              <a:t>Met with House Natural Resources Finance and Policy Chair to discuss legislation.</a:t>
            </a:r>
          </a:p>
          <a:p>
            <a:pPr lvl="1"/>
            <a:r>
              <a:rPr lang="en-US" sz="2000" dirty="0" smtClean="0"/>
              <a:t>Delivered letter of support to 10 legislators.</a:t>
            </a:r>
          </a:p>
          <a:p>
            <a:pPr lvl="1"/>
            <a:r>
              <a:rPr lang="en-US" sz="2000" dirty="0" smtClean="0"/>
              <a:t>Legislative update blog article received 8,700+ views on Facebook.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438400"/>
            <a:ext cx="2568910" cy="304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7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past year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76400"/>
            <a:ext cx="441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Work Sans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Outreach on carp management</a:t>
            </a:r>
          </a:p>
          <a:p>
            <a:pPr lvl="1"/>
            <a:r>
              <a:rPr lang="en-US" sz="2000" dirty="0" smtClean="0"/>
              <a:t>Successfully pitched </a:t>
            </a:r>
            <a:r>
              <a:rPr lang="en-US" sz="2000" i="1" dirty="0" smtClean="0"/>
              <a:t>Star Tribune </a:t>
            </a:r>
            <a:r>
              <a:rPr lang="en-US" sz="2000" dirty="0" smtClean="0"/>
              <a:t>article on carp management.</a:t>
            </a:r>
          </a:p>
          <a:p>
            <a:pPr lvl="1"/>
            <a:r>
              <a:rPr lang="en-US" sz="2000" dirty="0" smtClean="0"/>
              <a:t>Numerous blog and social media posts, including video of carp barrier and electroshocking.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31432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28889"/>
          <a:stretch/>
        </p:blipFill>
        <p:spPr>
          <a:xfrm rot="5400000">
            <a:off x="1871749" y="3429000"/>
            <a:ext cx="19812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821</Words>
  <Application>Microsoft Office PowerPoint</Application>
  <PresentationFormat>On-screen Show (4:3)</PresentationFormat>
  <Paragraphs>148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Courier New</vt:lpstr>
      <vt:lpstr>Josefin Sans</vt:lpstr>
      <vt:lpstr>Wingdings</vt:lpstr>
      <vt:lpstr>Work Sans</vt:lpstr>
      <vt:lpstr>Office Theme</vt:lpstr>
      <vt:lpstr>PowerPoint Presentation</vt:lpstr>
      <vt:lpstr>Communications and Education Planning</vt:lpstr>
      <vt:lpstr>Highlights of past year</vt:lpstr>
      <vt:lpstr>Highlights of past year</vt:lpstr>
      <vt:lpstr>Highlights of past year</vt:lpstr>
      <vt:lpstr>Highlights of past year</vt:lpstr>
      <vt:lpstr>Highlights of past year</vt:lpstr>
      <vt:lpstr>Highlights of past year</vt:lpstr>
      <vt:lpstr>Highlights of past year</vt:lpstr>
      <vt:lpstr>PowerPoint Presentation</vt:lpstr>
      <vt:lpstr>Goals for 2019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Priority topics</vt:lpstr>
      <vt:lpstr>PowerPoint Presentation</vt:lpstr>
      <vt:lpstr>PowerPoint Presentation</vt:lpstr>
    </vt:vector>
  </TitlesOfParts>
  <Company>Ramsey-Washington Metro Watershed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carrie.mack</dc:creator>
  <cp:lastModifiedBy>Chris O'Brien</cp:lastModifiedBy>
  <cp:revision>150</cp:revision>
  <cp:lastPrinted>2018-07-18T14:56:10Z</cp:lastPrinted>
  <dcterms:created xsi:type="dcterms:W3CDTF">2016-09-06T15:50:56Z</dcterms:created>
  <dcterms:modified xsi:type="dcterms:W3CDTF">2018-09-10T14:09:22Z</dcterms:modified>
</cp:coreProperties>
</file>